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6"/>
  </p:handoutMasterIdLst>
  <p:sldIdLst>
    <p:sldId id="256" r:id="rId2"/>
    <p:sldId id="257" r:id="rId3"/>
    <p:sldId id="259" r:id="rId4"/>
    <p:sldId id="260" r:id="rId5"/>
    <p:sldId id="281" r:id="rId6"/>
    <p:sldId id="261" r:id="rId7"/>
    <p:sldId id="280" r:id="rId8"/>
    <p:sldId id="262" r:id="rId9"/>
    <p:sldId id="263" r:id="rId10"/>
    <p:sldId id="264" r:id="rId11"/>
    <p:sldId id="267" r:id="rId12"/>
    <p:sldId id="266" r:id="rId13"/>
    <p:sldId id="265" r:id="rId14"/>
    <p:sldId id="272" r:id="rId15"/>
    <p:sldId id="271" r:id="rId16"/>
    <p:sldId id="270" r:id="rId17"/>
    <p:sldId id="269" r:id="rId18"/>
    <p:sldId id="276" r:id="rId19"/>
    <p:sldId id="275" r:id="rId20"/>
    <p:sldId id="274" r:id="rId21"/>
    <p:sldId id="273" r:id="rId22"/>
    <p:sldId id="268" r:id="rId23"/>
    <p:sldId id="277" r:id="rId24"/>
    <p:sldId id="278" r:id="rId25"/>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43" autoAdjust="0"/>
  </p:normalViewPr>
  <p:slideViewPr>
    <p:cSldViewPr>
      <p:cViewPr varScale="1">
        <p:scale>
          <a:sx n="111" d="100"/>
          <a:sy n="111" d="100"/>
        </p:scale>
        <p:origin x="-97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119" d="100"/>
          <a:sy n="119" d="100"/>
        </p:scale>
        <p:origin x="-1620" y="-90"/>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67658903-8014-4CCC-B3B5-D784248504D1}" type="datetimeFigureOut">
              <a:rPr lang="en-US" smtClean="0"/>
              <a:t>10/2/2014</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67AECCD2-4463-46B3-B9B4-8DE7FDE52FBA}"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5608498-083D-4850-AA29-6C8542D56ECD}" type="datetimeFigureOut">
              <a:rPr lang="en-US" smtClean="0"/>
              <a:pPr/>
              <a:t>10/2/2014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5F1975-F525-49BD-95DE-770CD4D9698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608498-083D-4850-AA29-6C8542D56ECD}" type="datetimeFigureOut">
              <a:rPr lang="en-US" smtClean="0"/>
              <a:pPr/>
              <a:t>10/2/2014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5F1975-F525-49BD-95DE-770CD4D9698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608498-083D-4850-AA29-6C8542D56ECD}" type="datetimeFigureOut">
              <a:rPr lang="en-US" smtClean="0"/>
              <a:pPr/>
              <a:t>10/2/2014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5F1975-F525-49BD-95DE-770CD4D9698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608498-083D-4850-AA29-6C8542D56ECD}" type="datetimeFigureOut">
              <a:rPr lang="en-US" smtClean="0"/>
              <a:pPr/>
              <a:t>10/2/2014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5F1975-F525-49BD-95DE-770CD4D9698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608498-083D-4850-AA29-6C8542D56ECD}" type="datetimeFigureOut">
              <a:rPr lang="en-US" smtClean="0"/>
              <a:pPr/>
              <a:t>10/2/2014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5F1975-F525-49BD-95DE-770CD4D9698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5608498-083D-4850-AA29-6C8542D56ECD}" type="datetimeFigureOut">
              <a:rPr lang="en-US" smtClean="0"/>
              <a:pPr/>
              <a:t>10/2/2014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5F1975-F525-49BD-95DE-770CD4D9698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5608498-083D-4850-AA29-6C8542D56ECD}" type="datetimeFigureOut">
              <a:rPr lang="en-US" smtClean="0"/>
              <a:pPr/>
              <a:t>10/2/2014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5F1975-F525-49BD-95DE-770CD4D9698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5608498-083D-4850-AA29-6C8542D56ECD}" type="datetimeFigureOut">
              <a:rPr lang="en-US" smtClean="0"/>
              <a:pPr/>
              <a:t>10/2/2014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5F1975-F525-49BD-95DE-770CD4D9698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608498-083D-4850-AA29-6C8542D56ECD}" type="datetimeFigureOut">
              <a:rPr lang="en-US" smtClean="0"/>
              <a:pPr/>
              <a:t>10/2/2014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5F1975-F525-49BD-95DE-770CD4D9698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608498-083D-4850-AA29-6C8542D56ECD}" type="datetimeFigureOut">
              <a:rPr lang="en-US" smtClean="0"/>
              <a:pPr/>
              <a:t>10/2/2014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5F1975-F525-49BD-95DE-770CD4D9698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608498-083D-4850-AA29-6C8542D56ECD}" type="datetimeFigureOut">
              <a:rPr lang="en-US" smtClean="0"/>
              <a:pPr/>
              <a:t>10/2/2014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5F1975-F525-49BD-95DE-770CD4D9698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608498-083D-4850-AA29-6C8542D56ECD}" type="datetimeFigureOut">
              <a:rPr lang="en-US" smtClean="0"/>
              <a:pPr/>
              <a:t>10/2/2014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5F1975-F525-49BD-95DE-770CD4D9698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kth97@yahoo.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457201"/>
            <a:ext cx="7772400" cy="1219199"/>
          </a:xfrm>
        </p:spPr>
        <p:txBody>
          <a:bodyPr/>
          <a:lstStyle/>
          <a:p>
            <a:r>
              <a:rPr lang="en-US" dirty="0" smtClean="0"/>
              <a:t>NEW California 2014 RPA </a:t>
            </a:r>
            <a:endParaRPr lang="en-US" dirty="0"/>
          </a:p>
        </p:txBody>
      </p:sp>
      <p:sp>
        <p:nvSpPr>
          <p:cNvPr id="3" name="Subtitle 2"/>
          <p:cNvSpPr>
            <a:spLocks noGrp="1"/>
          </p:cNvSpPr>
          <p:nvPr>
            <p:ph type="subTitle" idx="1"/>
          </p:nvPr>
        </p:nvSpPr>
        <p:spPr>
          <a:xfrm>
            <a:off x="762000" y="1524000"/>
            <a:ext cx="7543800" cy="4572000"/>
          </a:xfrm>
        </p:spPr>
        <p:txBody>
          <a:bodyPr>
            <a:normAutofit/>
          </a:bodyPr>
          <a:lstStyle/>
          <a:p>
            <a:r>
              <a:rPr lang="en-US" b="1" dirty="0" smtClean="0">
                <a:solidFill>
                  <a:schemeClr val="tx1"/>
                </a:solidFill>
              </a:rPr>
              <a:t>Presented by</a:t>
            </a:r>
            <a:r>
              <a:rPr lang="en-US" b="1" dirty="0" smtClean="0">
                <a:solidFill>
                  <a:schemeClr val="tx1"/>
                </a:solidFill>
              </a:rPr>
              <a:t>:  KEVIN </a:t>
            </a:r>
            <a:r>
              <a:rPr lang="en-US" b="1" dirty="0" smtClean="0">
                <a:solidFill>
                  <a:schemeClr val="tx1"/>
                </a:solidFill>
              </a:rPr>
              <a:t>HALL</a:t>
            </a:r>
          </a:p>
          <a:p>
            <a:r>
              <a:rPr lang="en-US" b="1" dirty="0" smtClean="0">
                <a:solidFill>
                  <a:schemeClr val="tx1"/>
                </a:solidFill>
              </a:rPr>
              <a:t>Broker Associate at </a:t>
            </a:r>
          </a:p>
          <a:p>
            <a:r>
              <a:rPr lang="en-US" b="1" dirty="0" smtClean="0">
                <a:solidFill>
                  <a:schemeClr val="tx1"/>
                </a:solidFill>
              </a:rPr>
              <a:t>Keller Williams Realty, Gary Kent Team</a:t>
            </a:r>
          </a:p>
          <a:p>
            <a:r>
              <a:rPr lang="en-US" b="1" dirty="0" smtClean="0">
                <a:solidFill>
                  <a:schemeClr val="tx1"/>
                </a:solidFill>
              </a:rPr>
              <a:t>&amp; Instructor @ PALOMAR COLLEGE</a:t>
            </a:r>
          </a:p>
          <a:p>
            <a:r>
              <a:rPr lang="en-US" b="1" dirty="0" smtClean="0">
                <a:solidFill>
                  <a:schemeClr val="tx1"/>
                </a:solidFill>
              </a:rPr>
              <a:t>760-758-5370  </a:t>
            </a:r>
            <a:r>
              <a:rPr lang="en-US" b="1" dirty="0" smtClean="0">
                <a:solidFill>
                  <a:schemeClr val="tx1"/>
                </a:solidFill>
                <a:hlinkClick r:id="rId2"/>
              </a:rPr>
              <a:t>kth97@yahoo.com</a:t>
            </a:r>
            <a:endParaRPr lang="en-US" b="1" dirty="0" smtClean="0">
              <a:solidFill>
                <a:schemeClr val="tx1"/>
              </a:solidFill>
            </a:endParaRPr>
          </a:p>
          <a:p>
            <a:r>
              <a:rPr lang="en-US" b="1" dirty="0" smtClean="0">
                <a:solidFill>
                  <a:schemeClr val="tx1"/>
                </a:solidFill>
              </a:rPr>
              <a:t>Course Material Available here: </a:t>
            </a:r>
          </a:p>
          <a:p>
            <a:r>
              <a:rPr lang="en-US" b="1" dirty="0" smtClean="0">
                <a:solidFill>
                  <a:schemeClr val="tx1"/>
                </a:solidFill>
              </a:rPr>
              <a:t>www.garykent.com/2014/10/02/new-rpa</a:t>
            </a:r>
            <a:endParaRPr lang="en-US"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RPA HIGHLIGHTS</a:t>
            </a:r>
            <a:endParaRPr lang="en-US" dirty="0"/>
          </a:p>
        </p:txBody>
      </p:sp>
      <p:sp>
        <p:nvSpPr>
          <p:cNvPr id="3" name="Content Placeholder 2"/>
          <p:cNvSpPr>
            <a:spLocks noGrp="1"/>
          </p:cNvSpPr>
          <p:nvPr>
            <p:ph idx="1"/>
          </p:nvPr>
        </p:nvSpPr>
        <p:spPr/>
        <p:txBody>
          <a:bodyPr>
            <a:normAutofit fontScale="92500" lnSpcReduction="20000"/>
          </a:bodyPr>
          <a:lstStyle/>
          <a:p>
            <a:r>
              <a:rPr lang="en-US" dirty="0"/>
              <a:t>#4D3- FHA/ VA Amendatory clause FVAC auto added to the contract if FHA/VA financing  (avoids trying to get it later)</a:t>
            </a:r>
          </a:p>
          <a:p>
            <a:r>
              <a:rPr lang="en-US" dirty="0"/>
              <a:t>#3J1 - Deals with qualifying rate instead of start rate on ARMs (holds the buyer and lender to base pre-qualification on real rates, not teaser rates). </a:t>
            </a:r>
          </a:p>
          <a:p>
            <a:r>
              <a:rPr lang="en-US" dirty="0"/>
              <a:t>#3J2-Loan Contingency is now removed fully from Appraisal Contingency.  </a:t>
            </a:r>
            <a:r>
              <a:rPr lang="en-US" b="1" u="sng" dirty="0"/>
              <a:t>Don't remove Appraisal Contingency thinking that if it doesn't appraise you can back out even if the client would otherwise qualify.</a:t>
            </a:r>
            <a:endParaRPr lang="en-US" dirty="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RPA HIGHLIGHTS</a:t>
            </a:r>
            <a:endParaRPr lang="en-US" dirty="0"/>
          </a:p>
        </p:txBody>
      </p:sp>
      <p:sp>
        <p:nvSpPr>
          <p:cNvPr id="3" name="Content Placeholder 2"/>
          <p:cNvSpPr>
            <a:spLocks noGrp="1"/>
          </p:cNvSpPr>
          <p:nvPr>
            <p:ph idx="1"/>
          </p:nvPr>
        </p:nvSpPr>
        <p:spPr/>
        <p:txBody>
          <a:bodyPr/>
          <a:lstStyle/>
          <a:p>
            <a:r>
              <a:rPr lang="en-US" dirty="0" smtClean="0"/>
              <a:t>#3J3  - Until Funding is removed as an option (extend days longer if necessary) </a:t>
            </a:r>
          </a:p>
          <a:p>
            <a:r>
              <a:rPr lang="en-US" dirty="0" smtClean="0"/>
              <a:t>#3J5-  Excess credits </a:t>
            </a:r>
            <a:r>
              <a:rPr lang="en-US" u="sng" dirty="0" smtClean="0"/>
              <a:t>are not</a:t>
            </a:r>
            <a:r>
              <a:rPr lang="en-US" dirty="0" smtClean="0"/>
              <a:t> grounds for automatic price reduction, parties agree to disclose all credits to lenders.  </a:t>
            </a:r>
          </a:p>
          <a:p>
            <a:r>
              <a:rPr lang="en-US" dirty="0" smtClean="0"/>
              <a:t>#3K - Buyer must pursue financing listed in the contract.  Seller does not have to cooperate with alternative finance option.</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RPA HIGHLIGHTS</a:t>
            </a:r>
            <a:endParaRPr lang="en-US" dirty="0"/>
          </a:p>
        </p:txBody>
      </p:sp>
      <p:sp>
        <p:nvSpPr>
          <p:cNvPr id="3" name="Content Placeholder 2"/>
          <p:cNvSpPr>
            <a:spLocks noGrp="1"/>
          </p:cNvSpPr>
          <p:nvPr>
            <p:ph idx="1"/>
          </p:nvPr>
        </p:nvSpPr>
        <p:spPr/>
        <p:txBody>
          <a:bodyPr>
            <a:normAutofit fontScale="77500" lnSpcReduction="20000"/>
          </a:bodyPr>
          <a:lstStyle/>
          <a:p>
            <a:r>
              <a:rPr lang="en-US" dirty="0"/>
              <a:t>#4. Contingency on sale of other property, (COP) is now based solely on the buyer, if the seller needs it the listing agent should counter with it (new seller based form on finding suitable property).</a:t>
            </a:r>
          </a:p>
          <a:p>
            <a:r>
              <a:rPr lang="en-US" dirty="0"/>
              <a:t>#5.   Addendum and Advisories:  </a:t>
            </a:r>
            <a:r>
              <a:rPr lang="en-US" b="1" dirty="0"/>
              <a:t>Wood Destroying Pest Addendum</a:t>
            </a:r>
            <a:r>
              <a:rPr lang="en-US" dirty="0"/>
              <a:t> </a:t>
            </a:r>
            <a:r>
              <a:rPr lang="en-US" b="1" dirty="0"/>
              <a:t>WPA is NO LONGER LISTED</a:t>
            </a:r>
            <a:r>
              <a:rPr lang="en-US" dirty="0"/>
              <a:t> - Must be added if wanted or dealt with during inspection period.  WPA is still a form and can still be added.  Request for repairs (RR) will have WPA verbiage, seller's response is called the Seller Response and Buyer's Reply to Repair Request (RRRR).</a:t>
            </a:r>
          </a:p>
          <a:p>
            <a:r>
              <a:rPr lang="en-US" dirty="0"/>
              <a:t>#6. Other Terms - will auto fill overflow text in a new addendum (be careful, this is no time to start pretending to be an attorney).</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RPA HIGHLIGHTS</a:t>
            </a:r>
            <a:endParaRPr lang="en-US" dirty="0"/>
          </a:p>
        </p:txBody>
      </p:sp>
      <p:sp>
        <p:nvSpPr>
          <p:cNvPr id="3" name="Content Placeholder 2"/>
          <p:cNvSpPr>
            <a:spLocks noGrp="1"/>
          </p:cNvSpPr>
          <p:nvPr>
            <p:ph idx="1"/>
          </p:nvPr>
        </p:nvSpPr>
        <p:spPr/>
        <p:txBody>
          <a:bodyPr>
            <a:normAutofit fontScale="85000" lnSpcReduction="20000"/>
          </a:bodyPr>
          <a:lstStyle/>
          <a:p>
            <a:r>
              <a:rPr lang="en-US" dirty="0"/>
              <a:t>#7A. Allocation of costs focuses on requested reports, it does not identify who will be responsible for repairs, that is moved to the RR. - NOTE:  SEPTIC, WELL &amp; WPA, has been removed from the checklist.  NHD is default to statutory reports, need to check to add environmental and tax reports.  </a:t>
            </a:r>
          </a:p>
          <a:p>
            <a:r>
              <a:rPr lang="en-US" dirty="0"/>
              <a:t>#7B - Adds CO detectors and makes some other changes including possible government inspections</a:t>
            </a:r>
          </a:p>
          <a:p>
            <a:r>
              <a:rPr lang="en-US" dirty="0"/>
              <a:t>#7C(1)(c)   </a:t>
            </a:r>
            <a:r>
              <a:rPr lang="en-US" b="1" dirty="0"/>
              <a:t>Requires all parties to sign and return Escrow instructions in 5 or _ days (VERY KEY ADDITION, REMOVES A FOOT-DRAGGING OPPORTUNITY).</a:t>
            </a:r>
            <a:r>
              <a:rPr lang="en-US" dirty="0"/>
              <a:t> </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RPA HIGHLIGHTS</a:t>
            </a:r>
            <a:endParaRPr lang="en-US" dirty="0"/>
          </a:p>
        </p:txBody>
      </p:sp>
      <p:sp>
        <p:nvSpPr>
          <p:cNvPr id="3" name="Content Placeholder 2"/>
          <p:cNvSpPr>
            <a:spLocks noGrp="1"/>
          </p:cNvSpPr>
          <p:nvPr>
            <p:ph idx="1"/>
          </p:nvPr>
        </p:nvSpPr>
        <p:spPr/>
        <p:txBody>
          <a:bodyPr/>
          <a:lstStyle/>
          <a:p>
            <a:r>
              <a:rPr lang="en-US" dirty="0"/>
              <a:t>#7D4 - (Required) </a:t>
            </a:r>
            <a:r>
              <a:rPr lang="en-US" b="1" dirty="0"/>
              <a:t>now makes it the seller's responsibility for statutory HOA docs (and to put money in escrow to get them - </a:t>
            </a:r>
            <a:r>
              <a:rPr lang="en-US" b="1" dirty="0" err="1"/>
              <a:t>para</a:t>
            </a:r>
            <a:r>
              <a:rPr lang="en-US" b="1" dirty="0"/>
              <a:t> 20a)</a:t>
            </a:r>
            <a:endParaRPr lang="en-US" dirty="0"/>
          </a:p>
          <a:p>
            <a:r>
              <a:rPr lang="en-US" dirty="0"/>
              <a:t>#7D5 - (Requested) now optional who pays for  "other requested" HOA docs</a:t>
            </a:r>
          </a:p>
          <a:p>
            <a:r>
              <a:rPr lang="en-US" dirty="0"/>
              <a:t>#7D9 - option for the buyer to waive Home Owner Warranty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RPA HIGHLIGHTS</a:t>
            </a:r>
            <a:endParaRPr lang="en-US" dirty="0"/>
          </a:p>
        </p:txBody>
      </p:sp>
      <p:sp>
        <p:nvSpPr>
          <p:cNvPr id="3" name="Content Placeholder 2"/>
          <p:cNvSpPr>
            <a:spLocks noGrp="1"/>
          </p:cNvSpPr>
          <p:nvPr>
            <p:ph idx="1"/>
          </p:nvPr>
        </p:nvSpPr>
        <p:spPr/>
        <p:txBody>
          <a:bodyPr/>
          <a:lstStyle/>
          <a:p>
            <a:r>
              <a:rPr lang="en-US" dirty="0"/>
              <a:t>#8 </a:t>
            </a:r>
            <a:r>
              <a:rPr lang="en-US" b="1" dirty="0"/>
              <a:t>- ITEMS INCLUDED AND EXCLUDED</a:t>
            </a:r>
            <a:r>
              <a:rPr lang="en-US" dirty="0"/>
              <a:t> ( Greatly Expanded)</a:t>
            </a:r>
          </a:p>
          <a:p>
            <a:r>
              <a:rPr lang="en-US" dirty="0"/>
              <a:t>#8B 2,3 &amp; 4 makes added options for the included personal property</a:t>
            </a:r>
          </a:p>
          <a:p>
            <a:r>
              <a:rPr lang="en-US" dirty="0"/>
              <a:t>#8C - fine tunes what is to be excluded and the condition to be left behind - and what to do with brackets.</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RPA HIGHLIGHTS</a:t>
            </a:r>
            <a:endParaRPr lang="en-US" dirty="0"/>
          </a:p>
        </p:txBody>
      </p:sp>
      <p:sp>
        <p:nvSpPr>
          <p:cNvPr id="3" name="Content Placeholder 2"/>
          <p:cNvSpPr>
            <a:spLocks noGrp="1"/>
          </p:cNvSpPr>
          <p:nvPr>
            <p:ph idx="1"/>
          </p:nvPr>
        </p:nvSpPr>
        <p:spPr/>
        <p:txBody>
          <a:bodyPr/>
          <a:lstStyle/>
          <a:p>
            <a:r>
              <a:rPr lang="en-US" dirty="0"/>
              <a:t>#9C - Seller remaining in possession, new verbiage and options to add other forms to identify change from seller to tenant, etc.  Along with a lot of warnings.</a:t>
            </a:r>
          </a:p>
          <a:p>
            <a:r>
              <a:rPr lang="en-US" dirty="0"/>
              <a:t>#9F - Seller to give access and certain included items for home automation</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RPA HIGHLIGHTS</a:t>
            </a:r>
            <a:endParaRPr lang="en-US" dirty="0"/>
          </a:p>
        </p:txBody>
      </p:sp>
      <p:sp>
        <p:nvSpPr>
          <p:cNvPr id="3" name="Content Placeholder 2"/>
          <p:cNvSpPr>
            <a:spLocks noGrp="1"/>
          </p:cNvSpPr>
          <p:nvPr>
            <p:ph idx="1"/>
          </p:nvPr>
        </p:nvSpPr>
        <p:spPr/>
        <p:txBody>
          <a:bodyPr>
            <a:normAutofit fontScale="92500" lnSpcReduction="10000"/>
          </a:bodyPr>
          <a:lstStyle/>
          <a:p>
            <a:r>
              <a:rPr lang="en-US" dirty="0"/>
              <a:t>#10 A2 - </a:t>
            </a:r>
            <a:r>
              <a:rPr lang="en-US" b="1" dirty="0"/>
              <a:t>TDS and AVID are considered complete when Seller and Listing Agent sign them</a:t>
            </a:r>
            <a:r>
              <a:rPr lang="en-US" dirty="0"/>
              <a:t> and deliver them as complete ( no sandbagging by the buyer agent to treat it as a new disclosure).  And confirms that the BA needs to do a visual inspection, either on the TDS or an AVID.</a:t>
            </a:r>
          </a:p>
          <a:p>
            <a:r>
              <a:rPr lang="en-US" dirty="0"/>
              <a:t>#10A 4 - Contractually obligates seller to provide SPQ or SSD  </a:t>
            </a:r>
          </a:p>
          <a:p>
            <a:r>
              <a:rPr lang="en-US" dirty="0"/>
              <a:t>#10F3- Buyer or seller may have to deposit funds to pay for HOA</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RPA HIGHLIGHTS</a:t>
            </a:r>
            <a:endParaRPr lang="en-US" dirty="0"/>
          </a:p>
        </p:txBody>
      </p:sp>
      <p:sp>
        <p:nvSpPr>
          <p:cNvPr id="3" name="Content Placeholder 2"/>
          <p:cNvSpPr>
            <a:spLocks noGrp="1"/>
          </p:cNvSpPr>
          <p:nvPr>
            <p:ph idx="1"/>
          </p:nvPr>
        </p:nvSpPr>
        <p:spPr/>
        <p:txBody>
          <a:bodyPr>
            <a:normAutofit fontScale="92500" lnSpcReduction="10000"/>
          </a:bodyPr>
          <a:lstStyle/>
          <a:p>
            <a:r>
              <a:rPr lang="en-US" dirty="0"/>
              <a:t>#12A - WPA language is added to Buyer's inspections and defines limits of WPA inspections.  Also adds finding insurance and reviewing leases.</a:t>
            </a:r>
          </a:p>
          <a:p>
            <a:r>
              <a:rPr lang="en-US" dirty="0"/>
              <a:t>#13E Makes a Homeowner's policy the norm, if not available then the buyer will pay any increase in costs</a:t>
            </a:r>
            <a:r>
              <a:rPr lang="en-US" dirty="0" smtClean="0"/>
              <a:t>.</a:t>
            </a:r>
          </a:p>
          <a:p>
            <a:r>
              <a:rPr lang="en-US" dirty="0" smtClean="0"/>
              <a:t>#14A </a:t>
            </a:r>
            <a:r>
              <a:rPr lang="en-US" b="1" dirty="0" smtClean="0"/>
              <a:t>adds the NSP for non action by the seller</a:t>
            </a:r>
            <a:r>
              <a:rPr lang="en-US" dirty="0" smtClean="0"/>
              <a:t> (makes it equal with the buyer "NBP") adds Seller to the notice to perform along with time frames</a:t>
            </a:r>
          </a:p>
          <a:p>
            <a:endParaRPr lang="en-US" dirty="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RPA HIGHLIGHTS</a:t>
            </a:r>
            <a:endParaRPr lang="en-US" dirty="0"/>
          </a:p>
        </p:txBody>
      </p:sp>
      <p:sp>
        <p:nvSpPr>
          <p:cNvPr id="3" name="Content Placeholder 2"/>
          <p:cNvSpPr>
            <a:spLocks noGrp="1"/>
          </p:cNvSpPr>
          <p:nvPr>
            <p:ph idx="1"/>
          </p:nvPr>
        </p:nvSpPr>
        <p:spPr/>
        <p:txBody>
          <a:bodyPr>
            <a:normAutofit lnSpcReduction="10000"/>
          </a:bodyPr>
          <a:lstStyle/>
          <a:p>
            <a:r>
              <a:rPr lang="en-US" dirty="0" smtClean="0"/>
              <a:t>#14D Expands to allow for destructive testing by Wood Destroying Pest inspection</a:t>
            </a:r>
            <a:r>
              <a:rPr lang="en-US" dirty="0" smtClean="0"/>
              <a:t>.</a:t>
            </a:r>
            <a:endParaRPr lang="en-US" dirty="0" smtClean="0"/>
          </a:p>
          <a:p>
            <a:r>
              <a:rPr lang="en-US" dirty="0" smtClean="0"/>
              <a:t>#</a:t>
            </a:r>
            <a:r>
              <a:rPr lang="en-US" dirty="0"/>
              <a:t>14F </a:t>
            </a:r>
            <a:r>
              <a:rPr lang="en-US" b="1" dirty="0"/>
              <a:t>Adds the Demand to Close Escrow DCE</a:t>
            </a:r>
            <a:r>
              <a:rPr lang="en-US" dirty="0"/>
              <a:t> to options on both parties, similar rules to NBP/NSP</a:t>
            </a:r>
          </a:p>
          <a:p>
            <a:r>
              <a:rPr lang="en-US" b="1" dirty="0"/>
              <a:t>#14G "AT ESCROW'S DISCRECTION" they may be able to release deposits if the other party fails to give mutual instructions within 10 days of notice from escrow.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RESIDENTIAL PURCHASE AGREEMENT (RPA) Highlights</a:t>
            </a:r>
            <a:r>
              <a:rPr lang="en-US" dirty="0" smtClean="0"/>
              <a:t>:  </a:t>
            </a:r>
          </a:p>
        </p:txBody>
      </p:sp>
      <p:sp>
        <p:nvSpPr>
          <p:cNvPr id="3" name="Content Placeholder 2"/>
          <p:cNvSpPr>
            <a:spLocks noGrp="1"/>
          </p:cNvSpPr>
          <p:nvPr>
            <p:ph idx="1"/>
          </p:nvPr>
        </p:nvSpPr>
        <p:spPr/>
        <p:txBody>
          <a:bodyPr>
            <a:normAutofit/>
          </a:bodyPr>
          <a:lstStyle/>
          <a:p>
            <a:r>
              <a:rPr lang="en-US" dirty="0" smtClean="0"/>
              <a:t>IF </a:t>
            </a:r>
            <a:r>
              <a:rPr lang="en-US" dirty="0"/>
              <a:t>IT IS BLUE... it is NEW</a:t>
            </a:r>
          </a:p>
          <a:p>
            <a:r>
              <a:rPr lang="en-US" dirty="0"/>
              <a:t>Assumptions:</a:t>
            </a:r>
          </a:p>
          <a:p>
            <a:r>
              <a:rPr lang="en-US" dirty="0"/>
              <a:t>a. Presenting to Real Estate Practice students</a:t>
            </a:r>
          </a:p>
          <a:p>
            <a:r>
              <a:rPr lang="en-US" dirty="0"/>
              <a:t>b. You have access to CAR.ORG and you are familiar with and using </a:t>
            </a:r>
            <a:r>
              <a:rPr lang="en-US" dirty="0" err="1"/>
              <a:t>Zipforms</a:t>
            </a:r>
            <a:endParaRPr lang="en-US" dirty="0"/>
          </a:p>
          <a:p>
            <a:r>
              <a:rPr lang="en-US" dirty="0"/>
              <a:t>c. Remember, Addendum "adds to" and Amendment "changes"</a:t>
            </a:r>
          </a:p>
          <a:p>
            <a:r>
              <a:rPr lang="en-US" dirty="0"/>
              <a:t>d. This is only a brief overview of the changes</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RPA HIGHLIGHTS</a:t>
            </a:r>
            <a:endParaRPr lang="en-US" dirty="0"/>
          </a:p>
        </p:txBody>
      </p:sp>
      <p:sp>
        <p:nvSpPr>
          <p:cNvPr id="3" name="Content Placeholder 2"/>
          <p:cNvSpPr>
            <a:spLocks noGrp="1"/>
          </p:cNvSpPr>
          <p:nvPr>
            <p:ph idx="1"/>
          </p:nvPr>
        </p:nvSpPr>
        <p:spPr/>
        <p:txBody>
          <a:bodyPr>
            <a:normAutofit fontScale="85000" lnSpcReduction="10000"/>
          </a:bodyPr>
          <a:lstStyle/>
          <a:p>
            <a:r>
              <a:rPr lang="en-US" dirty="0"/>
              <a:t>#18B- Long list of stuff we're not responsible for. </a:t>
            </a:r>
            <a:r>
              <a:rPr lang="en-US" dirty="0" smtClean="0"/>
              <a:t>Defines Broker Scope </a:t>
            </a:r>
            <a:r>
              <a:rPr lang="en-US" dirty="0"/>
              <a:t>of Duties</a:t>
            </a:r>
          </a:p>
          <a:p>
            <a:r>
              <a:rPr lang="en-US" b="1" dirty="0"/>
              <a:t>#19- Representative Capacity -  (related form RCSA)</a:t>
            </a:r>
            <a:r>
              <a:rPr lang="en-US" dirty="0"/>
              <a:t> will allow principals to sign and the signature addendum will define their capacity.  For use in situations of Trustees, corporate officers, POA's  etc.  AND that they will provide PROOF within 3 days, showing they have the power to sign on behalf of the entity.  See the block of text right before the buyer's signature block to elect this provision "Additional Signature Addendum (ASA).</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RPA HIGHLIGHTS</a:t>
            </a:r>
            <a:endParaRPr lang="en-US" dirty="0"/>
          </a:p>
        </p:txBody>
      </p:sp>
      <p:sp>
        <p:nvSpPr>
          <p:cNvPr id="3" name="Content Placeholder 2"/>
          <p:cNvSpPr>
            <a:spLocks noGrp="1"/>
          </p:cNvSpPr>
          <p:nvPr>
            <p:ph idx="1"/>
          </p:nvPr>
        </p:nvSpPr>
        <p:spPr/>
        <p:txBody>
          <a:bodyPr/>
          <a:lstStyle/>
          <a:p>
            <a:r>
              <a:rPr lang="en-US" dirty="0"/>
              <a:t>#20A Confirms that the paying party will deposit or otherwise pay for HOA fees upfront</a:t>
            </a:r>
          </a:p>
          <a:p>
            <a:r>
              <a:rPr lang="en-US" dirty="0"/>
              <a:t>#20B Deals with FIRPTA requirements if seller provides Escrow the correct FIRPTA info, Escrow can/will issue a qualified substitute form.</a:t>
            </a:r>
          </a:p>
          <a:p>
            <a:r>
              <a:rPr lang="en-US" dirty="0"/>
              <a:t>#20D Escrow must notify if deposit is not received or bounces.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RPA HIGHLIGHTS</a:t>
            </a:r>
            <a:endParaRPr lang="en-US" dirty="0"/>
          </a:p>
        </p:txBody>
      </p:sp>
      <p:sp>
        <p:nvSpPr>
          <p:cNvPr id="3" name="Content Placeholder 2"/>
          <p:cNvSpPr>
            <a:spLocks noGrp="1"/>
          </p:cNvSpPr>
          <p:nvPr>
            <p:ph idx="1"/>
          </p:nvPr>
        </p:nvSpPr>
        <p:spPr/>
        <p:txBody>
          <a:bodyPr>
            <a:normAutofit lnSpcReduction="10000"/>
          </a:bodyPr>
          <a:lstStyle/>
          <a:p>
            <a:r>
              <a:rPr lang="en-US" dirty="0"/>
              <a:t>#21A Addresses automatic releases of deposits, changing deposits to non refundable, or other forfeiture, is not allowed unless it contains other Liquidated Damages requirements</a:t>
            </a:r>
          </a:p>
          <a:p>
            <a:r>
              <a:rPr lang="en-US" dirty="0"/>
              <a:t>#22C2  </a:t>
            </a:r>
            <a:r>
              <a:rPr lang="en-US" b="1" dirty="0"/>
              <a:t>Allows one party to file an action if necessary to allow for recording of a </a:t>
            </a:r>
            <a:r>
              <a:rPr lang="en-US" b="1" dirty="0" err="1"/>
              <a:t>Lis</a:t>
            </a:r>
            <a:r>
              <a:rPr lang="en-US" b="1" dirty="0"/>
              <a:t> </a:t>
            </a:r>
            <a:r>
              <a:rPr lang="en-US" b="1" dirty="0" err="1"/>
              <a:t>Pendens</a:t>
            </a:r>
            <a:r>
              <a:rPr lang="en-US" b="1" dirty="0"/>
              <a:t> or other notices without violating the mediation/arbitration provision</a:t>
            </a:r>
            <a:r>
              <a:rPr lang="en-US" dirty="0"/>
              <a:t>. </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RPA HIGHLIGHTS</a:t>
            </a:r>
            <a:endParaRPr lang="en-US" dirty="0"/>
          </a:p>
        </p:txBody>
      </p:sp>
      <p:sp>
        <p:nvSpPr>
          <p:cNvPr id="3" name="Content Placeholder 2"/>
          <p:cNvSpPr>
            <a:spLocks noGrp="1"/>
          </p:cNvSpPr>
          <p:nvPr>
            <p:ph idx="1"/>
          </p:nvPr>
        </p:nvSpPr>
        <p:spPr/>
        <p:txBody>
          <a:bodyPr/>
          <a:lstStyle/>
          <a:p>
            <a:r>
              <a:rPr lang="en-US" dirty="0"/>
              <a:t>#26 - </a:t>
            </a:r>
            <a:r>
              <a:rPr lang="en-US" b="1" dirty="0"/>
              <a:t>Requires seller's "reasonable" and written approval before any assignment</a:t>
            </a:r>
            <a:r>
              <a:rPr lang="en-US" dirty="0"/>
              <a:t>.  Assignment does not automatically release the buyer from the contract.  (new form coming, AOAA).  VERY IMPORTANT TO ASSIST WITH 1031 QI's " Qualified Intermediaries " to complete delayed exchanges.</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RPA HIGHLIGHTS</a:t>
            </a:r>
            <a:endParaRPr lang="en-US" dirty="0"/>
          </a:p>
        </p:txBody>
      </p:sp>
      <p:sp>
        <p:nvSpPr>
          <p:cNvPr id="3" name="Content Placeholder 2"/>
          <p:cNvSpPr>
            <a:spLocks noGrp="1"/>
          </p:cNvSpPr>
          <p:nvPr>
            <p:ph idx="1"/>
          </p:nvPr>
        </p:nvSpPr>
        <p:spPr/>
        <p:txBody>
          <a:bodyPr/>
          <a:lstStyle/>
          <a:p>
            <a:r>
              <a:rPr lang="en-US" dirty="0"/>
              <a:t>#30B - Redefines the meaning of "agreement" to cover all related documents.</a:t>
            </a:r>
          </a:p>
          <a:p>
            <a:r>
              <a:rPr lang="en-US" dirty="0"/>
              <a:t>#30I - </a:t>
            </a:r>
            <a:r>
              <a:rPr lang="en-US" b="1" dirty="0"/>
              <a:t>Allows for multiple forms of delivery.</a:t>
            </a:r>
            <a:r>
              <a:rPr lang="en-US" dirty="0"/>
              <a:t>  Form RDN is phasing out. (Receipt and Delivery of Notices).</a:t>
            </a:r>
          </a:p>
          <a:p>
            <a:r>
              <a:rPr lang="en-US" dirty="0"/>
              <a:t>Past the signature block is the option for the ASA Additional Signature addendum.</a:t>
            </a:r>
          </a:p>
          <a:p>
            <a:r>
              <a:rPr lang="en-US" dirty="0"/>
              <a:t>Same options for the seller, RCSA and ASA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RESIDENTIAL PURCHASE AGREEMENT (RPA) Highlights</a:t>
            </a:r>
            <a:r>
              <a:rPr lang="en-US" dirty="0" smtClean="0"/>
              <a:t>:  </a:t>
            </a:r>
          </a:p>
        </p:txBody>
      </p:sp>
      <p:sp>
        <p:nvSpPr>
          <p:cNvPr id="3" name="Content Placeholder 2"/>
          <p:cNvSpPr>
            <a:spLocks noGrp="1"/>
          </p:cNvSpPr>
          <p:nvPr>
            <p:ph idx="1"/>
          </p:nvPr>
        </p:nvSpPr>
        <p:spPr/>
        <p:txBody>
          <a:bodyPr>
            <a:normAutofit fontScale="92500" lnSpcReduction="20000"/>
          </a:bodyPr>
          <a:lstStyle/>
          <a:p>
            <a:r>
              <a:rPr lang="en-US" dirty="0" smtClean="0"/>
              <a:t>e. I'm not licensed to give legal or tax advice</a:t>
            </a:r>
          </a:p>
          <a:p>
            <a:r>
              <a:rPr lang="en-US" dirty="0" smtClean="0"/>
              <a:t>f. My advice, read it yourself, then re-read it.  Take a class on it and then take another class on it.  Talk to everyone in your industry, not just brokers, but your escrow, title, lenders, attorneys and qualified intermediaries (1031 QI) for their take on it.</a:t>
            </a:r>
          </a:p>
          <a:p>
            <a:r>
              <a:rPr lang="en-US" dirty="0" smtClean="0"/>
              <a:t>g. This will be a "generational" change to real estate agents, just as the change from passive to active contingency made a landmark change in how real estate is done.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RPA CHANGES</a:t>
            </a:r>
            <a:br>
              <a:rPr lang="en-US" dirty="0" smtClean="0"/>
            </a:br>
            <a:r>
              <a:rPr lang="en-US" dirty="0" smtClean="0"/>
              <a:t>Top Ten</a:t>
            </a:r>
            <a:endParaRPr lang="en-US" dirty="0"/>
          </a:p>
        </p:txBody>
      </p:sp>
      <p:sp>
        <p:nvSpPr>
          <p:cNvPr id="3" name="Content Placeholder 2"/>
          <p:cNvSpPr>
            <a:spLocks noGrp="1"/>
          </p:cNvSpPr>
          <p:nvPr>
            <p:ph idx="1"/>
          </p:nvPr>
        </p:nvSpPr>
        <p:spPr/>
        <p:txBody>
          <a:bodyPr>
            <a:normAutofit/>
          </a:bodyPr>
          <a:lstStyle/>
          <a:p>
            <a:r>
              <a:rPr lang="en-US" dirty="0"/>
              <a:t>1. Numbering system is changed - All contractual terms are moved forward, earlier in the contract.  Table of contents will be automatically added to the RPA (optional now)</a:t>
            </a:r>
          </a:p>
          <a:p>
            <a:r>
              <a:rPr lang="en-US" dirty="0"/>
              <a:t>2. RPA will now be 10 pages and BIA will now be only 1 page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RPA CHANGES</a:t>
            </a:r>
            <a:br>
              <a:rPr lang="en-US" dirty="0" smtClean="0"/>
            </a:br>
            <a:r>
              <a:rPr lang="en-US" dirty="0" smtClean="0"/>
              <a:t>Top Ten</a:t>
            </a:r>
            <a:endParaRPr lang="en-US" dirty="0"/>
          </a:p>
        </p:txBody>
      </p:sp>
      <p:sp>
        <p:nvSpPr>
          <p:cNvPr id="3" name="Content Placeholder 2"/>
          <p:cNvSpPr>
            <a:spLocks noGrp="1"/>
          </p:cNvSpPr>
          <p:nvPr>
            <p:ph idx="1"/>
          </p:nvPr>
        </p:nvSpPr>
        <p:spPr/>
        <p:txBody>
          <a:bodyPr>
            <a:normAutofit lnSpcReduction="10000"/>
          </a:bodyPr>
          <a:lstStyle/>
          <a:p>
            <a:r>
              <a:rPr lang="en-US" dirty="0" smtClean="0"/>
              <a:t>3</a:t>
            </a:r>
            <a:r>
              <a:rPr lang="en-US" dirty="0"/>
              <a:t>. New form called the Possible Representation of More than One Buyer or Seller - Disclosure and Consent  (PRBS) takes the place of the DA (Disclosure and Consent For Representation of More Than One Buyer or Seller.</a:t>
            </a:r>
          </a:p>
          <a:p>
            <a:r>
              <a:rPr lang="en-US" dirty="0"/>
              <a:t>4.  AD and PRBS will auto open with the RPA</a:t>
            </a:r>
          </a:p>
          <a:p>
            <a:r>
              <a:rPr lang="en-US" dirty="0"/>
              <a:t>5. </a:t>
            </a:r>
            <a:r>
              <a:rPr lang="en-US" dirty="0" err="1"/>
              <a:t>Zipform</a:t>
            </a:r>
            <a:r>
              <a:rPr lang="en-US" dirty="0"/>
              <a:t> will now automatically add a form if you check it in the RPA</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RPA CHANGES </a:t>
            </a:r>
            <a:br>
              <a:rPr lang="en-US" dirty="0" smtClean="0"/>
            </a:br>
            <a:r>
              <a:rPr lang="en-US" dirty="0" smtClean="0"/>
              <a:t>Top Ten</a:t>
            </a:r>
            <a:endParaRPr lang="en-US" dirty="0"/>
          </a:p>
        </p:txBody>
      </p:sp>
      <p:sp>
        <p:nvSpPr>
          <p:cNvPr id="3" name="Content Placeholder 2"/>
          <p:cNvSpPr>
            <a:spLocks noGrp="1"/>
          </p:cNvSpPr>
          <p:nvPr>
            <p:ph idx="1"/>
          </p:nvPr>
        </p:nvSpPr>
        <p:spPr/>
        <p:txBody>
          <a:bodyPr>
            <a:normAutofit/>
          </a:bodyPr>
          <a:lstStyle/>
          <a:p>
            <a:r>
              <a:rPr lang="en-US" dirty="0"/>
              <a:t>6. Some boxes will limit you to one choice </a:t>
            </a:r>
            <a:r>
              <a:rPr lang="en-US" dirty="0" err="1"/>
              <a:t>ie</a:t>
            </a:r>
            <a:r>
              <a:rPr lang="en-US" dirty="0"/>
              <a:t>: date or # of days in COE, Agency Confirmation</a:t>
            </a:r>
          </a:p>
          <a:p>
            <a:r>
              <a:rPr lang="en-US" dirty="0"/>
              <a:t>7. Overflow Addendum,   allows you to start typing in the other terms box and if you run over will auto fill in an automatic addendum and attaches it to the RPA</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RPA CHANGES </a:t>
            </a:r>
            <a:br>
              <a:rPr lang="en-US" dirty="0" smtClean="0"/>
            </a:br>
            <a:r>
              <a:rPr lang="en-US" dirty="0" smtClean="0"/>
              <a:t>Top Ten</a:t>
            </a:r>
            <a:endParaRPr lang="en-US" dirty="0"/>
          </a:p>
        </p:txBody>
      </p:sp>
      <p:sp>
        <p:nvSpPr>
          <p:cNvPr id="3" name="Content Placeholder 2"/>
          <p:cNvSpPr>
            <a:spLocks noGrp="1"/>
          </p:cNvSpPr>
          <p:nvPr>
            <p:ph idx="1"/>
          </p:nvPr>
        </p:nvSpPr>
        <p:spPr/>
        <p:txBody>
          <a:bodyPr>
            <a:normAutofit/>
          </a:bodyPr>
          <a:lstStyle/>
          <a:p>
            <a:r>
              <a:rPr lang="en-US" dirty="0" smtClean="0"/>
              <a:t>8</a:t>
            </a:r>
            <a:r>
              <a:rPr lang="en-US" dirty="0"/>
              <a:t>. Contingency removal is still active.</a:t>
            </a:r>
          </a:p>
          <a:p>
            <a:r>
              <a:rPr lang="en-US" dirty="0"/>
              <a:t>9. Removed several "Gotcha" NIGYYSOB" - Including a big change to the Loan &amp; Appraisal contingency</a:t>
            </a:r>
          </a:p>
          <a:p>
            <a:r>
              <a:rPr lang="en-US" dirty="0"/>
              <a:t>10. Wood Destroying Pest aka Termite Report (WPA) goes away and is no longer pre-negotiated in the contract.</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RPA HIGHLIGHTS</a:t>
            </a:r>
            <a:endParaRPr lang="en-US" dirty="0"/>
          </a:p>
        </p:txBody>
      </p:sp>
      <p:sp>
        <p:nvSpPr>
          <p:cNvPr id="3" name="Content Placeholder 2"/>
          <p:cNvSpPr>
            <a:spLocks noGrp="1"/>
          </p:cNvSpPr>
          <p:nvPr>
            <p:ph idx="1"/>
          </p:nvPr>
        </p:nvSpPr>
        <p:spPr/>
        <p:txBody>
          <a:bodyPr>
            <a:normAutofit lnSpcReduction="10000"/>
          </a:bodyPr>
          <a:lstStyle/>
          <a:p>
            <a:r>
              <a:rPr lang="en-US" dirty="0"/>
              <a:t>DATE has changed from right to left - now called "Date Prepared"  (still use this as the reference on counter offers).</a:t>
            </a:r>
          </a:p>
          <a:p>
            <a:r>
              <a:rPr lang="en-US" dirty="0"/>
              <a:t>#1E - Buyer and Seller are now called "Parties"  (Brokers ARE NOT Parties to the contract)</a:t>
            </a:r>
          </a:p>
          <a:p>
            <a:r>
              <a:rPr lang="en-US" dirty="0"/>
              <a:t>#2B - Important to have agency information correct here, otherwise generate an Agency Confirmation (AC)</a:t>
            </a:r>
          </a:p>
          <a:p>
            <a:r>
              <a:rPr lang="en-US" dirty="0"/>
              <a:t># 2C - New name for DA form -  </a:t>
            </a:r>
            <a:r>
              <a:rPr lang="en-US" dirty="0" smtClean="0"/>
              <a:t>PRBS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RPA HIGHLIGHTS</a:t>
            </a:r>
            <a:endParaRPr lang="en-US" dirty="0"/>
          </a:p>
        </p:txBody>
      </p:sp>
      <p:sp>
        <p:nvSpPr>
          <p:cNvPr id="3" name="Content Placeholder 2"/>
          <p:cNvSpPr>
            <a:spLocks noGrp="1"/>
          </p:cNvSpPr>
          <p:nvPr>
            <p:ph idx="1"/>
          </p:nvPr>
        </p:nvSpPr>
        <p:spPr/>
        <p:txBody>
          <a:bodyPr>
            <a:normAutofit lnSpcReduction="10000"/>
          </a:bodyPr>
          <a:lstStyle/>
          <a:p>
            <a:r>
              <a:rPr lang="en-US" dirty="0" smtClean="0"/>
              <a:t>#</a:t>
            </a:r>
            <a:r>
              <a:rPr lang="en-US" dirty="0"/>
              <a:t>3A - </a:t>
            </a:r>
            <a:r>
              <a:rPr lang="en-US" b="1" dirty="0"/>
              <a:t>Default is to "electronically" send the deposit</a:t>
            </a:r>
            <a:r>
              <a:rPr lang="en-US" dirty="0"/>
              <a:t>  (Remember when we used to call this an "Offer to purchase and deposit receipt).  Move is away from trust fund handling.</a:t>
            </a:r>
          </a:p>
          <a:p>
            <a:r>
              <a:rPr lang="en-US" dirty="0"/>
              <a:t>#3C - All Cash Offer is moved up into finance terms ( but it stills means the buyer can and will close with cash).</a:t>
            </a:r>
          </a:p>
          <a:p>
            <a:r>
              <a:rPr lang="en-US" dirty="0"/>
              <a:t>#3F - Balance of Down Payment now "pursuant to Escrow Holder instructions."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1623</TotalTime>
  <Words>1722</Words>
  <Application>Microsoft Office PowerPoint</Application>
  <PresentationFormat>On-screen Show (4:3)</PresentationFormat>
  <Paragraphs>98</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NEW California 2014 RPA </vt:lpstr>
      <vt:lpstr>RESIDENTIAL PURCHASE AGREEMENT (RPA) Highlights:  </vt:lpstr>
      <vt:lpstr>RESIDENTIAL PURCHASE AGREEMENT (RPA) Highlights:  </vt:lpstr>
      <vt:lpstr>RPA CHANGES Top Ten</vt:lpstr>
      <vt:lpstr>RPA CHANGES Top Ten</vt:lpstr>
      <vt:lpstr>RPA CHANGES  Top Ten</vt:lpstr>
      <vt:lpstr>RPA CHANGES  Top Ten</vt:lpstr>
      <vt:lpstr>RPA HIGHLIGHTS</vt:lpstr>
      <vt:lpstr>RPA HIGHLIGHTS</vt:lpstr>
      <vt:lpstr>RPA HIGHLIGHTS</vt:lpstr>
      <vt:lpstr>RPA HIGHLIGHTS</vt:lpstr>
      <vt:lpstr>RPA HIGHLIGHTS</vt:lpstr>
      <vt:lpstr>RPA HIGHLIGHTS</vt:lpstr>
      <vt:lpstr>RPA HIGHLIGHTS</vt:lpstr>
      <vt:lpstr>RPA HIGHLIGHTS</vt:lpstr>
      <vt:lpstr>RPA HIGHLIGHTS</vt:lpstr>
      <vt:lpstr>RPA HIGHLIGHTS</vt:lpstr>
      <vt:lpstr>RPA HIGHLIGHTS</vt:lpstr>
      <vt:lpstr>RPA HIGHLIGHTS</vt:lpstr>
      <vt:lpstr>RPA HIGHLIGHTS</vt:lpstr>
      <vt:lpstr>RPA HIGHLIGHTS</vt:lpstr>
      <vt:lpstr>RPA HIGHLIGHTS</vt:lpstr>
      <vt:lpstr>RPA HIGHLIGHTS</vt:lpstr>
      <vt:lpstr>RPA HIGHLIGHTS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California 2014 RPA</dc:title>
  <dc:creator>Kevin Hall</dc:creator>
  <cp:lastModifiedBy>Kevin Hall</cp:lastModifiedBy>
  <cp:revision>119</cp:revision>
  <dcterms:created xsi:type="dcterms:W3CDTF">2014-10-01T02:30:39Z</dcterms:created>
  <dcterms:modified xsi:type="dcterms:W3CDTF">2014-10-02T21:01:04Z</dcterms:modified>
</cp:coreProperties>
</file>